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2" r:id="rId6"/>
    <p:sldId id="260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75A4-DF93-453F-BDE7-3BF19745B0C3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6D58D-D5E9-454E-A66F-769AF7DEC69B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75A4-DF93-453F-BDE7-3BF19745B0C3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6D58D-D5E9-454E-A66F-769AF7DEC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75A4-DF93-453F-BDE7-3BF19745B0C3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6D58D-D5E9-454E-A66F-769AF7DEC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75A4-DF93-453F-BDE7-3BF19745B0C3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6D58D-D5E9-454E-A66F-769AF7DEC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75A4-DF93-453F-BDE7-3BF19745B0C3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6D58D-D5E9-454E-A66F-769AF7DEC69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75A4-DF93-453F-BDE7-3BF19745B0C3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6D58D-D5E9-454E-A66F-769AF7DEC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75A4-DF93-453F-BDE7-3BF19745B0C3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6D58D-D5E9-454E-A66F-769AF7DEC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75A4-DF93-453F-BDE7-3BF19745B0C3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6D58D-D5E9-454E-A66F-769AF7DEC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75A4-DF93-453F-BDE7-3BF19745B0C3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6D58D-D5E9-454E-A66F-769AF7DEC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75A4-DF93-453F-BDE7-3BF19745B0C3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6D58D-D5E9-454E-A66F-769AF7DEC69B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75A4-DF93-453F-BDE7-3BF19745B0C3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6D58D-D5E9-454E-A66F-769AF7DEC69B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D3C75A4-DF93-453F-BDE7-3BF19745B0C3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556D58D-D5E9-454E-A66F-769AF7DEC69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nimg.sulekha.com/sports/thumbnailfull/germany-sailing-kiel-week-2010-6-26-8-25-29.jpg" TargetMode="External"/><Relationship Id="rId3" Type="http://schemas.openxmlformats.org/officeDocument/2006/relationships/hyperlink" Target="http://www.christiankerber.de/images/travel/02/download/travel_2_15.jpg" TargetMode="External"/><Relationship Id="rId7" Type="http://schemas.openxmlformats.org/officeDocument/2006/relationships/hyperlink" Target="http://www.barchetta.cc/Common/Images/SN.Formula1/all/XLarge/Formula1.Monaco.1988.jpg" TargetMode="External"/><Relationship Id="rId2" Type="http://schemas.openxmlformats.org/officeDocument/2006/relationships/hyperlink" Target="http://www.cometogermany.com/highlights_event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xcellent-wedding.cn/wp-content/uploads/wedding-cake1.jpg" TargetMode="External"/><Relationship Id="rId11" Type="http://schemas.openxmlformats.org/officeDocument/2006/relationships/hyperlink" Target="http://www.thehaydenfamily.org/photos2007/tn_DSCF2903.JPG" TargetMode="External"/><Relationship Id="rId5" Type="http://schemas.openxmlformats.org/officeDocument/2006/relationships/hyperlink" Target="http://buy-beer.com/wp-content/uploads/2010/11/Oktoberfest_logo-880x900.jpg" TargetMode="External"/><Relationship Id="rId10" Type="http://schemas.openxmlformats.org/officeDocument/2006/relationships/hyperlink" Target="http://static.relax.com.sg/site/servlet/linkableblob/relax/522978/topImage.jpg" TargetMode="External"/><Relationship Id="rId4" Type="http://schemas.openxmlformats.org/officeDocument/2006/relationships/hyperlink" Target="http://www.cometogermany.com/images/content/pic_rhine_in_flames.jpg" TargetMode="External"/><Relationship Id="rId9" Type="http://schemas.openxmlformats.org/officeDocument/2006/relationships/hyperlink" Target="http://www.journeymart.com/gifs/holidays-ideas/festivals/cologne-carnival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724400" cy="1600327"/>
          </a:xfrm>
        </p:spPr>
        <p:txBody>
          <a:bodyPr>
            <a:normAutofit/>
          </a:bodyPr>
          <a:lstStyle/>
          <a:p>
            <a:r>
              <a:rPr lang="en-US" dirty="0" smtClean="0"/>
              <a:t>Social Celebrations &amp; Events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Morgan Lawrence</a:t>
            </a:r>
            <a:endParaRPr lang="en-US" dirty="0"/>
          </a:p>
        </p:txBody>
      </p:sp>
      <p:sp>
        <p:nvSpPr>
          <p:cNvPr id="4" name="Flowchart: Connector 3"/>
          <p:cNvSpPr/>
          <p:nvPr/>
        </p:nvSpPr>
        <p:spPr>
          <a:xfrm>
            <a:off x="4800600" y="1752600"/>
            <a:ext cx="381000" cy="38100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/>
          <p:cNvSpPr/>
          <p:nvPr/>
        </p:nvSpPr>
        <p:spPr>
          <a:xfrm>
            <a:off x="4572000" y="2038350"/>
            <a:ext cx="190500" cy="19050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Connector 5"/>
          <p:cNvSpPr/>
          <p:nvPr/>
        </p:nvSpPr>
        <p:spPr>
          <a:xfrm>
            <a:off x="4854286" y="2175164"/>
            <a:ext cx="571500" cy="60960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5245677" y="1956955"/>
            <a:ext cx="190500" cy="19050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>
            <a:off x="5233554" y="1657350"/>
            <a:ext cx="190500" cy="19050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957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www.cometogermany.com/highlights_events.htm</a:t>
            </a:r>
            <a:endParaRPr lang="en-US" sz="1400" dirty="0" smtClean="0"/>
          </a:p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www.christiankerber.de/images/travel/02/download/travel_2_15.jpg</a:t>
            </a:r>
            <a:endParaRPr lang="en-US" sz="1400" dirty="0" smtClean="0"/>
          </a:p>
          <a:p>
            <a:r>
              <a:rPr lang="en-US" sz="1400" dirty="0">
                <a:hlinkClick r:id="rId4"/>
              </a:rPr>
              <a:t>http://</a:t>
            </a:r>
            <a:r>
              <a:rPr lang="en-US" sz="1400" dirty="0" smtClean="0">
                <a:hlinkClick r:id="rId4"/>
              </a:rPr>
              <a:t>www.cometogermany.com/images/content/pic_rhine_in_flames.jpg</a:t>
            </a:r>
            <a:endParaRPr lang="en-US" sz="1400" dirty="0" smtClean="0"/>
          </a:p>
          <a:p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buy-beer.com/wp-content/uploads/2010/11/Oktoberfest_logo-880x900.jpg</a:t>
            </a:r>
            <a:endParaRPr lang="en-US" sz="1400" dirty="0" smtClean="0"/>
          </a:p>
          <a:p>
            <a:r>
              <a:rPr lang="en-US" sz="1400" dirty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www.excellent-wedding.cn/wp-content/uploads/wedding-cake1.jpg</a:t>
            </a:r>
            <a:endParaRPr lang="en-US" sz="1400" dirty="0" smtClean="0"/>
          </a:p>
          <a:p>
            <a:r>
              <a:rPr lang="en-US" sz="1400" dirty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www.barchetta.cc/Common/Images/SN.Formula1/all/XLarge/Formula1.Monaco.1988.jpg</a:t>
            </a:r>
            <a:endParaRPr lang="en-US" sz="1400" dirty="0" smtClean="0"/>
          </a:p>
          <a:p>
            <a:r>
              <a:rPr lang="en-US" sz="1400" dirty="0">
                <a:hlinkClick r:id="rId8"/>
              </a:rPr>
              <a:t>http://</a:t>
            </a:r>
            <a:r>
              <a:rPr lang="en-US" sz="1400" dirty="0" smtClean="0">
                <a:hlinkClick r:id="rId8"/>
              </a:rPr>
              <a:t>nimg.sulekha.com/sports/thumbnailfull/germany-sailing-kiel-week-2010-6-26-8-25-29.jpg</a:t>
            </a:r>
            <a:endParaRPr lang="en-US" sz="1400" dirty="0" smtClean="0"/>
          </a:p>
          <a:p>
            <a:r>
              <a:rPr lang="en-US" sz="1400" dirty="0">
                <a:hlinkClick r:id="rId9"/>
              </a:rPr>
              <a:t>http://</a:t>
            </a:r>
            <a:r>
              <a:rPr lang="en-US" sz="1400" dirty="0" smtClean="0">
                <a:hlinkClick r:id="rId9"/>
              </a:rPr>
              <a:t>www.journeymart.com/gifs/holidays-ideas/festivals/cologne-carnival.jpg</a:t>
            </a:r>
            <a:endParaRPr lang="en-US" sz="1400" dirty="0" smtClean="0"/>
          </a:p>
          <a:p>
            <a:r>
              <a:rPr lang="en-US" sz="1400" dirty="0">
                <a:hlinkClick r:id="rId10"/>
              </a:rPr>
              <a:t>http://</a:t>
            </a:r>
            <a:r>
              <a:rPr lang="en-US" sz="1400" dirty="0" smtClean="0">
                <a:hlinkClick r:id="rId10"/>
              </a:rPr>
              <a:t>static.relax.com.sg/site/servlet/linkableblob/relax/522978/topImage.jpg</a:t>
            </a:r>
            <a:endParaRPr lang="en-US" sz="1400" dirty="0" smtClean="0"/>
          </a:p>
          <a:p>
            <a:r>
              <a:rPr lang="en-US" sz="1400" dirty="0">
                <a:hlinkClick r:id="rId11"/>
              </a:rPr>
              <a:t>http://</a:t>
            </a:r>
            <a:r>
              <a:rPr lang="en-US" sz="1400" dirty="0" smtClean="0">
                <a:hlinkClick r:id="rId11"/>
              </a:rPr>
              <a:t>www.thehaydenfamily.org/photos2007/tn_DSCF2903.JPG</a:t>
            </a:r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67725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24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Annual Events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Oktoberfest – in Munich, every year from the middle of September to the beginning of October.</a:t>
            </a:r>
          </a:p>
          <a:p>
            <a:r>
              <a:rPr lang="en-US" sz="3200" dirty="0" smtClean="0"/>
              <a:t>Rhine in Flames – first Saturday in May</a:t>
            </a:r>
            <a:r>
              <a:rPr lang="en-US" sz="3200" dirty="0" smtClean="0"/>
              <a:t>, </a:t>
            </a:r>
            <a:r>
              <a:rPr lang="en-US" sz="3200" dirty="0" smtClean="0"/>
              <a:t>along the bankside of the Rhine river.</a:t>
            </a:r>
          </a:p>
          <a:p>
            <a:r>
              <a:rPr lang="en-US" sz="3200" dirty="0" smtClean="0"/>
              <a:t>Luther’s Wedding – </a:t>
            </a:r>
            <a:r>
              <a:rPr lang="en-US" sz="3200" dirty="0" smtClean="0"/>
              <a:t>in </a:t>
            </a:r>
            <a:r>
              <a:rPr lang="en-US" sz="3200" dirty="0" smtClean="0"/>
              <a:t>June, celebrates the marriage of Martin Luther to </a:t>
            </a:r>
            <a:r>
              <a:rPr lang="en-US" sz="3200" dirty="0"/>
              <a:t>Katharina von Bora in </a:t>
            </a:r>
            <a:r>
              <a:rPr lang="en-US" sz="3200" dirty="0" smtClean="0"/>
              <a:t>1525.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lowchart: Connector 3"/>
          <p:cNvSpPr/>
          <p:nvPr/>
        </p:nvSpPr>
        <p:spPr>
          <a:xfrm>
            <a:off x="4191000" y="971550"/>
            <a:ext cx="190500" cy="19050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/>
          <p:cNvSpPr/>
          <p:nvPr/>
        </p:nvSpPr>
        <p:spPr>
          <a:xfrm>
            <a:off x="4381500" y="628650"/>
            <a:ext cx="571500" cy="60960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Connector 5"/>
          <p:cNvSpPr/>
          <p:nvPr/>
        </p:nvSpPr>
        <p:spPr>
          <a:xfrm>
            <a:off x="4095750" y="628650"/>
            <a:ext cx="285750" cy="278823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4857750" y="457200"/>
            <a:ext cx="190500" cy="213014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40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97873"/>
            <a:ext cx="2343150" cy="2343150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74667"/>
            <a:ext cx="4038600" cy="413038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805545"/>
            <a:ext cx="280035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477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Annual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Formula 1 – the number one motorsport event in the world has a stop at the </a:t>
            </a:r>
            <a:r>
              <a:rPr lang="en-US" sz="3200" dirty="0" err="1" smtClean="0"/>
              <a:t>Nürburgring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Bach Festival – in Leipzig Bach’s music is played throughout the city and in St. Thomas’ church.</a:t>
            </a:r>
          </a:p>
          <a:p>
            <a:r>
              <a:rPr lang="en-US" sz="3200" dirty="0" smtClean="0"/>
              <a:t>Kiel Sailing Regatta – sailors come from allover over the world to Kiel every year.</a:t>
            </a:r>
          </a:p>
          <a:p>
            <a:endParaRPr lang="en-US" dirty="0"/>
          </a:p>
        </p:txBody>
      </p:sp>
      <p:sp>
        <p:nvSpPr>
          <p:cNvPr id="4" name="Flowchart: Connector 3"/>
          <p:cNvSpPr/>
          <p:nvPr/>
        </p:nvSpPr>
        <p:spPr>
          <a:xfrm>
            <a:off x="4130386" y="628650"/>
            <a:ext cx="571500" cy="60960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/>
          <p:cNvSpPr/>
          <p:nvPr/>
        </p:nvSpPr>
        <p:spPr>
          <a:xfrm>
            <a:off x="3819523" y="933450"/>
            <a:ext cx="206087" cy="209549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Connector 5"/>
          <p:cNvSpPr/>
          <p:nvPr/>
        </p:nvSpPr>
        <p:spPr>
          <a:xfrm>
            <a:off x="4800600" y="685800"/>
            <a:ext cx="142875" cy="15240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3844636" y="533400"/>
            <a:ext cx="285750" cy="30480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>
            <a:off x="3922567" y="1143000"/>
            <a:ext cx="285750" cy="30480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135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5975"/>
            <a:ext cx="4246193" cy="297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35975"/>
            <a:ext cx="2867025" cy="28728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296" y="3810000"/>
            <a:ext cx="3495509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244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42009"/>
            <a:ext cx="8229600" cy="1143000"/>
          </a:xfrm>
        </p:spPr>
        <p:txBody>
          <a:bodyPr/>
          <a:lstStyle/>
          <a:p>
            <a:r>
              <a:rPr lang="en-US" dirty="0" smtClean="0"/>
              <a:t>Holiday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/>
          </a:bodyPr>
          <a:lstStyle/>
          <a:p>
            <a:r>
              <a:rPr lang="en-US" sz="3200" dirty="0" err="1"/>
              <a:t>C</a:t>
            </a:r>
            <a:r>
              <a:rPr lang="en-US" sz="3200" dirty="0" err="1" smtClean="0"/>
              <a:t>h</a:t>
            </a:r>
            <a:r>
              <a:rPr lang="en-US" sz="3200" dirty="0" err="1" smtClean="0"/>
              <a:t>ristkindlmarkt</a:t>
            </a:r>
            <a:r>
              <a:rPr lang="en-US" sz="3200" dirty="0" smtClean="0"/>
              <a:t> </a:t>
            </a:r>
            <a:r>
              <a:rPr lang="en-US" sz="3200" dirty="0" smtClean="0"/>
              <a:t>– The shopkeepers drape the streets with lights and create an idyllic Christmas village allover Germany.</a:t>
            </a:r>
            <a:r>
              <a:rPr lang="en-US" sz="3200" dirty="0"/>
              <a:t> </a:t>
            </a:r>
          </a:p>
          <a:p>
            <a:r>
              <a:rPr lang="en-US" sz="3200" dirty="0" smtClean="0"/>
              <a:t> </a:t>
            </a:r>
            <a:r>
              <a:rPr lang="en-US" sz="3200" dirty="0" smtClean="0"/>
              <a:t>Carnival – takes place seven weeks before Easter, everybody dresses up in elaborate masks and costumes.</a:t>
            </a:r>
          </a:p>
          <a:p>
            <a:r>
              <a:rPr lang="en-US" sz="3200" dirty="0" smtClean="0"/>
              <a:t>New Year at </a:t>
            </a:r>
            <a:r>
              <a:rPr lang="en-US" sz="3200" dirty="0" err="1" smtClean="0"/>
              <a:t>Bradenburg</a:t>
            </a:r>
            <a:r>
              <a:rPr lang="en-US" sz="3200" dirty="0" smtClean="0"/>
              <a:t> Gate – </a:t>
            </a:r>
            <a:r>
              <a:rPr lang="en-US" sz="3200" dirty="0" err="1" smtClean="0"/>
              <a:t>Silvester</a:t>
            </a:r>
            <a:r>
              <a:rPr lang="en-US" sz="3200" dirty="0" smtClean="0"/>
              <a:t>, as it is known in Germany, live music is played throughout the night and a spectacular fireworks at midnight.</a:t>
            </a:r>
            <a:endParaRPr lang="en-US" sz="3200" dirty="0" smtClean="0"/>
          </a:p>
          <a:p>
            <a:endParaRPr lang="en-US" dirty="0"/>
          </a:p>
        </p:txBody>
      </p:sp>
      <p:sp>
        <p:nvSpPr>
          <p:cNvPr id="4" name="Flowchart: Connector 3"/>
          <p:cNvSpPr/>
          <p:nvPr/>
        </p:nvSpPr>
        <p:spPr>
          <a:xfrm>
            <a:off x="4248150" y="408709"/>
            <a:ext cx="571500" cy="60960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/>
          <p:cNvSpPr/>
          <p:nvPr/>
        </p:nvSpPr>
        <p:spPr>
          <a:xfrm>
            <a:off x="4029075" y="713509"/>
            <a:ext cx="152400" cy="138545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Connector 5"/>
          <p:cNvSpPr/>
          <p:nvPr/>
        </p:nvSpPr>
        <p:spPr>
          <a:xfrm>
            <a:off x="4381500" y="1018309"/>
            <a:ext cx="152400" cy="13335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4819650" y="378401"/>
            <a:ext cx="285750" cy="267567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>
            <a:off x="4038600" y="856383"/>
            <a:ext cx="285750" cy="30480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456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068" y="895731"/>
            <a:ext cx="3663863" cy="274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4419599"/>
            <a:ext cx="4541731" cy="20791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762000"/>
            <a:ext cx="4686300" cy="346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194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What holiday event takes place seven weeks before Easter?</a:t>
            </a:r>
          </a:p>
          <a:p>
            <a:pPr marL="1097280" lvl="2" indent="-457200">
              <a:buFont typeface="Wingdings" pitchFamily="2" charset="2"/>
              <a:buChar char="v"/>
            </a:pPr>
            <a:r>
              <a:rPr lang="en-US" sz="2400" dirty="0"/>
              <a:t>A. Carnival</a:t>
            </a:r>
          </a:p>
          <a:p>
            <a:pPr marL="1097280" lvl="2" indent="-457200">
              <a:buFont typeface="Wingdings" pitchFamily="2" charset="2"/>
              <a:buChar char="v"/>
            </a:pPr>
            <a:r>
              <a:rPr lang="en-US" sz="2400" dirty="0"/>
              <a:t>B. </a:t>
            </a:r>
            <a:r>
              <a:rPr lang="en-US" sz="2400" dirty="0" err="1" smtClean="0"/>
              <a:t>Christkindlmarkt</a:t>
            </a:r>
            <a:endParaRPr lang="en-US" sz="2400" dirty="0"/>
          </a:p>
          <a:p>
            <a:pPr marL="1097280" lvl="2" indent="-457200">
              <a:buFont typeface="Wingdings" pitchFamily="2" charset="2"/>
              <a:buChar char="v"/>
            </a:pPr>
            <a:r>
              <a:rPr lang="en-US" sz="2400" dirty="0"/>
              <a:t>C. Formula 1</a:t>
            </a:r>
          </a:p>
          <a:p>
            <a:pPr marL="0" indent="0">
              <a:buNone/>
            </a:pPr>
            <a:r>
              <a:rPr lang="en-US" dirty="0" smtClean="0"/>
              <a:t>When does Oktoberfest begin?</a:t>
            </a:r>
          </a:p>
          <a:p>
            <a:pPr lvl="2">
              <a:buFont typeface="Wingdings" pitchFamily="2" charset="2"/>
              <a:buChar char="v"/>
            </a:pPr>
            <a:r>
              <a:rPr lang="en-US" sz="2400" dirty="0" smtClean="0"/>
              <a:t>A. mid – August</a:t>
            </a:r>
          </a:p>
          <a:p>
            <a:pPr lvl="2">
              <a:buFont typeface="Wingdings" pitchFamily="2" charset="2"/>
              <a:buChar char="v"/>
            </a:pPr>
            <a:r>
              <a:rPr lang="en-US" sz="2400" dirty="0" smtClean="0"/>
              <a:t>B. beginning of October</a:t>
            </a:r>
          </a:p>
          <a:p>
            <a:pPr lvl="2">
              <a:buFont typeface="Wingdings" pitchFamily="2" charset="2"/>
              <a:buChar char="v"/>
            </a:pPr>
            <a:r>
              <a:rPr lang="en-US" sz="2400" dirty="0" smtClean="0"/>
              <a:t>C. mid- </a:t>
            </a:r>
            <a:r>
              <a:rPr lang="en-US" sz="2400" dirty="0"/>
              <a:t>S</a:t>
            </a:r>
            <a:r>
              <a:rPr lang="en-US" sz="2400" dirty="0" smtClean="0"/>
              <a:t>eptember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04343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Carnival – happens every year, seven weeks before Easter.</a:t>
            </a:r>
          </a:p>
          <a:p>
            <a:r>
              <a:rPr lang="en-US" dirty="0" smtClean="0"/>
              <a:t>C. Mid – September, leaving two weeks before October to jumpstart the month.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25174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1028</TotalTime>
  <Words>288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Thatch</vt:lpstr>
      <vt:lpstr>Social Celebrations &amp; Events</vt:lpstr>
      <vt:lpstr>Annual Events</vt:lpstr>
      <vt:lpstr>PowerPoint Presentation</vt:lpstr>
      <vt:lpstr>Annual Events</vt:lpstr>
      <vt:lpstr>PowerPoint Presentation</vt:lpstr>
      <vt:lpstr>Holiday Events</vt:lpstr>
      <vt:lpstr>PowerPoint Presentation</vt:lpstr>
      <vt:lpstr>Questions</vt:lpstr>
      <vt:lpstr>Answers</vt:lpstr>
      <vt:lpstr>Resources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Celebrations &amp; Events</dc:title>
  <dc:creator>Owner</dc:creator>
  <cp:lastModifiedBy>Owner</cp:lastModifiedBy>
  <cp:revision>20</cp:revision>
  <dcterms:created xsi:type="dcterms:W3CDTF">2011-10-24T17:27:33Z</dcterms:created>
  <dcterms:modified xsi:type="dcterms:W3CDTF">2011-10-25T23:43:11Z</dcterms:modified>
</cp:coreProperties>
</file>